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1" r:id="rId2"/>
    <p:sldId id="271" r:id="rId3"/>
    <p:sldId id="257" r:id="rId4"/>
    <p:sldId id="287" r:id="rId5"/>
    <p:sldId id="274" r:id="rId6"/>
    <p:sldId id="275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86" r:id="rId17"/>
    <p:sldId id="276" r:id="rId18"/>
    <p:sldId id="289" r:id="rId19"/>
    <p:sldId id="288" r:id="rId20"/>
    <p:sldId id="290" r:id="rId21"/>
    <p:sldId id="291" r:id="rId22"/>
    <p:sldId id="292" r:id="rId23"/>
    <p:sldId id="293" r:id="rId24"/>
    <p:sldId id="294" r:id="rId25"/>
    <p:sldId id="295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65" d="100"/>
          <a:sy n="65" d="100"/>
        </p:scale>
        <p:origin x="60" y="60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it-IT" noProof="0" dirty="0"/>
            <a:t>Titolo fase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it-IT" noProof="0" dirty="0"/>
            <a:t>Titolo fase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it-IT" noProof="0" dirty="0"/>
            <a:t>Titolo fase 3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1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2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3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13/12/2018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8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673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077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48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692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58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465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237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13/12/2018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hyperlink" Target="https://www.remix3d.com/details/G009SXJ4090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5X IR proximity sensing modules</a:t>
            </a:r>
          </a:p>
          <a:p>
            <a:pPr lvl="1"/>
            <a:r>
              <a:rPr lang="it-IT"/>
              <a:t>Contains an LML393 comparator by ON Semiconductor coupled with a TRT5000 sensor by Vishay</a:t>
            </a:r>
          </a:p>
          <a:p>
            <a:pPr lvl="1"/>
            <a:r>
              <a:rPr lang="it-IT"/>
              <a:t>Functioning explained later</a:t>
            </a:r>
          </a:p>
          <a:p>
            <a:pPr lvl="1"/>
            <a:r>
              <a:rPr lang="it-IT"/>
              <a:t>Used to let the car follow a black line on the terrain</a:t>
            </a:r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2DA371-3660-4652-A76B-3D4C3078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176" y="2651263"/>
            <a:ext cx="3996170" cy="343098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913C18E8-18E4-47BD-9F15-AB87DDA25171}"/>
              </a:ext>
            </a:extLst>
          </p:cNvPr>
          <p:cNvSpPr/>
          <p:nvPr/>
        </p:nvSpPr>
        <p:spPr>
          <a:xfrm>
            <a:off x="3076399" y="34253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18C97AA-5432-480E-87A4-DA0AA9032672}"/>
              </a:ext>
            </a:extLst>
          </p:cNvPr>
          <p:cNvSpPr/>
          <p:nvPr/>
        </p:nvSpPr>
        <p:spPr>
          <a:xfrm>
            <a:off x="2661236" y="35777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103755" y="3585122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A4C4636-EE5E-4593-9876-D0193D2303EA}"/>
              </a:ext>
            </a:extLst>
          </p:cNvPr>
          <p:cNvSpPr/>
          <p:nvPr/>
        </p:nvSpPr>
        <p:spPr>
          <a:xfrm>
            <a:off x="3423409" y="3290679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5626BA-ED74-4E66-AF8D-C309B954DC65}"/>
              </a:ext>
            </a:extLst>
          </p:cNvPr>
          <p:cNvSpPr/>
          <p:nvPr/>
        </p:nvSpPr>
        <p:spPr>
          <a:xfrm>
            <a:off x="3738675" y="3102768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248500" y="243102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53F9AF-B120-40EA-B817-9D69675B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861" y="2431024"/>
            <a:ext cx="3521471" cy="352147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passive buzzer:</a:t>
            </a:r>
          </a:p>
          <a:p>
            <a:pPr lvl="2"/>
            <a:r>
              <a:rPr lang="it-IT"/>
              <a:t>Can generate a fixed tone when I/O  is HIGH (3.3V)</a:t>
            </a:r>
          </a:p>
          <a:p>
            <a:pPr lvl="2"/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Con: no frequency control</a:t>
            </a:r>
          </a:p>
          <a:p>
            <a:pPr lvl="2"/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Pro: doesn’t require a pre-generated</a:t>
            </a:r>
            <a:b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waveform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783192" y="4191759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D68523E0-801F-4FD3-90AB-E91F75BA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2348" y="3175045"/>
            <a:ext cx="3930131" cy="262195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555562" y="209574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IR receiver module</a:t>
            </a:r>
          </a:p>
          <a:p>
            <a:pPr lvl="1"/>
            <a:r>
              <a:rPr lang="it-IT"/>
              <a:t>Basically a TL1838 Infrared Receiver mounted on a pcb + LED to signal incoming IR message</a:t>
            </a:r>
          </a:p>
          <a:p>
            <a:pPr lvl="1"/>
            <a:r>
              <a:rPr lang="it-IT"/>
              <a:t>Allows car to receive signals from any el-cheapo IR transmitter or remote control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526680" y="5176402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A11AFD-D4CC-46FA-9605-3FC96A8DA9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5114" y="2419990"/>
            <a:ext cx="4407539" cy="413206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85FD03A-49A9-47DD-951E-A5DD75350BB4}"/>
              </a:ext>
            </a:extLst>
          </p:cNvPr>
          <p:cNvCxnSpPr>
            <a:cxnSpLocks/>
          </p:cNvCxnSpPr>
          <p:nvPr/>
        </p:nvCxnSpPr>
        <p:spPr>
          <a:xfrm flipH="1">
            <a:off x="9246296" y="2757837"/>
            <a:ext cx="359266" cy="671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transducers</a:t>
            </a:r>
            <a:r>
              <a:rPr lang="it-IT" dirty="0"/>
              <a:t>, one for </a:t>
            </a:r>
            <a:r>
              <a:rPr lang="it-IT" dirty="0" err="1"/>
              <a:t>transmitting</a:t>
            </a:r>
            <a:r>
              <a:rPr lang="it-IT" dirty="0"/>
              <a:t> and one for </a:t>
            </a:r>
            <a:r>
              <a:rPr lang="it-IT" dirty="0" err="1"/>
              <a:t>receiving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measure an </a:t>
            </a:r>
            <a:r>
              <a:rPr lang="it-IT" dirty="0" err="1"/>
              <a:t>echo</a:t>
            </a:r>
            <a:r>
              <a:rPr lang="it-IT" dirty="0"/>
              <a:t> delay,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estimating</a:t>
            </a:r>
            <a:r>
              <a:rPr lang="it-IT" dirty="0"/>
              <a:t> a linear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Mounted</a:t>
            </a:r>
            <a:r>
              <a:rPr lang="it-IT" dirty="0"/>
              <a:t> on a </a:t>
            </a:r>
            <a:r>
              <a:rPr lang="it-IT" dirty="0" err="1"/>
              <a:t>rotating</a:t>
            </a:r>
            <a:r>
              <a:rPr lang="it-IT" dirty="0"/>
              <a:t> support </a:t>
            </a:r>
            <a:r>
              <a:rPr lang="it-IT" dirty="0" err="1"/>
              <a:t>ot</a:t>
            </a:r>
            <a:r>
              <a:rPr lang="it-IT" dirty="0"/>
              <a:t> </a:t>
            </a:r>
            <a:r>
              <a:rPr lang="it-IT" dirty="0" err="1"/>
              <a:t>scan</a:t>
            </a:r>
            <a:r>
              <a:rPr lang="it-IT" dirty="0"/>
              <a:t> multiple </a:t>
            </a:r>
            <a:br>
              <a:rPr lang="it-IT" dirty="0"/>
            </a:br>
            <a:r>
              <a:rPr lang="it-IT" dirty="0" err="1"/>
              <a:t>directions</a:t>
            </a:r>
            <a:endParaRPr lang="it-IT" dirty="0"/>
          </a:p>
          <a:p>
            <a:pPr lvl="1"/>
            <a:r>
              <a:rPr lang="it-IT" dirty="0" err="1"/>
              <a:t>Kinda</a:t>
            </a:r>
            <a:r>
              <a:rPr lang="it-IT" dirty="0"/>
              <a:t> </a:t>
            </a:r>
            <a:r>
              <a:rPr lang="it-IT" dirty="0" err="1"/>
              <a:t>makes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thing look like the </a:t>
            </a:r>
            <a:r>
              <a:rPr lang="it-IT" dirty="0" err="1"/>
              <a:t>Curiosity</a:t>
            </a:r>
            <a:r>
              <a:rPr lang="it-IT" dirty="0"/>
              <a:t> </a:t>
            </a:r>
            <a:r>
              <a:rPr lang="it-IT" dirty="0" err="1"/>
              <a:t>rover</a:t>
            </a:r>
            <a:endParaRPr lang="it-IT" dirty="0"/>
          </a:p>
          <a:p>
            <a:pPr marL="27432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5D3F8F-F714-420B-AE66-FE3EC1B8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4101" y="3175045"/>
            <a:ext cx="3469598" cy="346959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308934"/>
                  </p:ext>
                </p:extLst>
              </p:nvPr>
            </p:nvGraphicFramePr>
            <p:xfrm>
              <a:off x="8898922" y="3563581"/>
              <a:ext cx="2550491" cy="20781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50491" cy="2078178"/>
                    </a:xfrm>
                    <a:prstGeom prst="rect">
                      <a:avLst/>
                    </a:prstGeom>
                  </am3d:spPr>
                  <am3d:camera>
                    <am3d:pos x="0" y="0" z="62898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16" d="1000000"/>
                    <am3d:preTrans dx="21602" dy="-9937771" dz="-2548208"/>
                    <am3d:scale>
                      <am3d:sx n="1000000" d="1000000"/>
                      <am3d:sy n="1000000" d="1000000"/>
                      <am3d:sz n="1000000" d="1000000"/>
                    </am3d:scale>
                    <am3d:rot ax="1292901" ay="2295476" az="824374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33439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8922" y="3563581"/>
                <a:ext cx="2550491" cy="20781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5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07"/>
                                          </p:val>
                                        </p:tav>
                                        <p:tav tm="2250">
                                          <p:val>
                                            <p:fltVal val="-0.0056"/>
                                          </p:val>
                                        </p:tav>
                                        <p:tav tm="3370">
                                          <p:val>
                                            <p:fltVal val="-0.0189"/>
                                          </p:val>
                                        </p:tav>
                                        <p:tav tm="4490">
                                          <p:val>
                                            <p:fltVal val="-0.0451"/>
                                          </p:val>
                                        </p:tav>
                                        <p:tav tm="5620">
                                          <p:val>
                                            <p:fltVal val="-0.0884"/>
                                          </p:val>
                                        </p:tav>
                                        <p:tav tm="6740">
                                          <p:val>
                                            <p:fltVal val="-0.1526"/>
                                          </p:val>
                                        </p:tav>
                                        <p:tav tm="7870">
                                          <p:val>
                                            <p:fltVal val="-0.242"/>
                                          </p:val>
                                        </p:tav>
                                        <p:tav tm="8990">
                                          <p:val>
                                            <p:fltVal val="-0.3621"/>
                                          </p:val>
                                        </p:tav>
                                        <p:tav tm="10110">
                                          <p:val>
                                            <p:fltVal val="-0.515"/>
                                          </p:val>
                                        </p:tav>
                                        <p:tav tm="11240">
                                          <p:val>
                                            <p:fltVal val="-0.7059"/>
                                          </p:val>
                                        </p:tav>
                                        <p:tav tm="12360">
                                          <p:val>
                                            <p:fltVal val="-0.9411"/>
                                          </p:val>
                                        </p:tav>
                                        <p:tav tm="13480">
                                          <p:val>
                                            <p:fltVal val="-1.1925"/>
                                          </p:val>
                                        </p:tav>
                                        <p:tav tm="14610">
                                          <p:val>
                                            <p:fltVal val="-1.4022"/>
                                          </p:val>
                                        </p:tav>
                                        <p:tav tm="15730">
                                          <p:val>
                                            <p:fltVal val="-1.5733"/>
                                          </p:val>
                                        </p:tav>
                                        <p:tav tm="16850">
                                          <p:val>
                                            <p:fltVal val="-1.7072"/>
                                          </p:val>
                                        </p:tav>
                                        <p:tav tm="17980">
                                          <p:val>
                                            <p:fltVal val="-1.8096"/>
                                          </p:val>
                                        </p:tav>
                                        <p:tav tm="19100">
                                          <p:val>
                                            <p:fltVal val="-1.8854"/>
                                          </p:val>
                                        </p:tav>
                                        <p:tav tm="20220">
                                          <p:val>
                                            <p:fltVal val="-1.9375"/>
                                          </p:val>
                                        </p:tav>
                                        <p:tav tm="21350">
                                          <p:val>
                                            <p:fltVal val="-1.9707"/>
                                          </p:val>
                                        </p:tav>
                                        <p:tav tm="22470">
                                          <p:val>
                                            <p:fltVal val="-1.9894"/>
                                          </p:val>
                                        </p:tav>
                                        <p:tav tm="23600">
                                          <p:val>
                                            <p:fltVal val="-1.9977"/>
                                          </p:val>
                                        </p:tav>
                                        <p:tav tm="24720">
                                          <p:val>
                                            <p:fltVal val="-1.9999"/>
                                          </p:val>
                                        </p:tav>
                                        <p:tav tm="25840">
                                          <p:val>
                                            <p:fltVal val="-1.5339"/>
                                          </p:val>
                                        </p:tav>
                                        <p:tav tm="26970">
                                          <p:val>
                                            <p:fltVal val="0.5131"/>
                                          </p:val>
                                        </p:tav>
                                        <p:tav tm="28090">
                                          <p:val>
                                            <p:fltVal val="3.6063"/>
                                          </p:val>
                                        </p:tav>
                                        <p:tav tm="29210">
                                          <p:val>
                                            <p:fltVal val="7.5428"/>
                                          </p:val>
                                        </p:tav>
                                        <p:tav tm="30340">
                                          <p:val>
                                            <p:fltVal val="12.215"/>
                                          </p:val>
                                        </p:tav>
                                        <p:tav tm="31460">
                                          <p:val>
                                            <p:fltVal val="17.5521"/>
                                          </p:val>
                                        </p:tav>
                                        <p:tav tm="32580">
                                          <p:val>
                                            <p:fltVal val="23.5026"/>
                                          </p:val>
                                        </p:tav>
                                        <p:tav tm="33710">
                                          <p:val>
                                            <p:fltVal val="29.9662"/>
                                          </p:val>
                                        </p:tav>
                                        <p:tav tm="34830">
                                          <p:val>
                                            <p:fltVal val="37.0276"/>
                                          </p:val>
                                        </p:tav>
                                        <p:tav tm="35960">
                                          <p:val>
                                            <p:fltVal val="44.6047"/>
                                          </p:val>
                                        </p:tav>
                                        <p:tav tm="37080">
                                          <p:val>
                                            <p:fltVal val="52.675"/>
                                          </p:val>
                                        </p:tav>
                                        <p:tav tm="38200">
                                          <p:val>
                                            <p:fltVal val="61.2192"/>
                                          </p:val>
                                        </p:tav>
                                        <p:tav tm="39330">
                                          <p:val>
                                            <p:fltVal val="70.2203"/>
                                          </p:val>
                                        </p:tav>
                                        <p:tav tm="40450">
                                          <p:val>
                                            <p:fltVal val="79.6634"/>
                                          </p:val>
                                        </p:tav>
                                        <p:tav tm="41570">
                                          <p:val>
                                            <p:fltVal val="89.445"/>
                                          </p:val>
                                        </p:tav>
                                        <p:tav tm="42700">
                                          <p:val>
                                            <p:fltVal val="99.7295"/>
                                          </p:val>
                                        </p:tav>
                                        <p:tav tm="43820">
                                          <p:val>
                                            <p:fltVal val="110.4196"/>
                                          </p:val>
                                        </p:tav>
                                        <p:tav tm="44940">
                                          <p:val>
                                            <p:fltVal val="121.5053"/>
                                          </p:val>
                                        </p:tav>
                                        <p:tav tm="46070">
                                          <p:val>
                                            <p:fltVal val="132.9774"/>
                                          </p:val>
                                        </p:tav>
                                        <p:tav tm="47190">
                                          <p:val>
                                            <p:fltVal val="144.8275"/>
                                          </p:val>
                                        </p:tav>
                                        <p:tav tm="48310">
                                          <p:val>
                                            <p:fltVal val="157.04761"/>
                                          </p:val>
                                        </p:tav>
                                        <p:tav tm="49440">
                                          <p:val>
                                            <p:fltVal val="169.5166"/>
                                          </p:val>
                                        </p:tav>
                                        <p:tav tm="50560">
                                          <p:val>
                                            <p:fltVal val="182.3239"/>
                                          </p:val>
                                        </p:tav>
                                        <p:tav tm="51690">
                                          <p:val>
                                            <p:fltVal val="195.0173"/>
                                          </p:val>
                                        </p:tav>
                                        <p:tav tm="52810">
                                          <p:val>
                                            <p:fltVal val="207.46809"/>
                                          </p:val>
                                        </p:tav>
                                        <p:tav tm="53930">
                                          <p:val>
                                            <p:fltVal val="219.4474"/>
                                          </p:val>
                                        </p:tav>
                                        <p:tav tm="55060">
                                          <p:val>
                                            <p:fltVal val="231.0605"/>
                                          </p:val>
                                        </p:tav>
                                        <p:tav tm="56180">
                                          <p:val>
                                            <p:fltVal val="242.39909"/>
                                          </p:val>
                                        </p:tav>
                                        <p:tav tm="57300">
                                          <p:val>
                                            <p:fltVal val="253.25211"/>
                                          </p:val>
                                        </p:tav>
                                        <p:tav tm="58430">
                                          <p:val>
                                            <p:fltVal val="263.71341"/>
                                          </p:val>
                                        </p:tav>
                                        <p:tav tm="59550">
                                          <p:val>
                                            <p:fltVal val="273.86151"/>
                                          </p:val>
                                        </p:tav>
                                        <p:tav tm="60670">
                                          <p:val>
                                            <p:fltVal val="283.50409"/>
                                          </p:val>
                                        </p:tav>
                                        <p:tav tm="61800">
                                          <p:val>
                                            <p:fltVal val="292.72171"/>
                                          </p:val>
                                        </p:tav>
                                        <p:tav tm="62920">
                                          <p:val>
                                            <p:fltVal val="301.57761"/>
                                          </p:val>
                                        </p:tav>
                                        <p:tav tm="64040">
                                          <p:val>
                                            <p:fltVal val="309.89859"/>
                                          </p:val>
                                        </p:tav>
                                        <p:tav tm="65170">
                                          <p:val>
                                            <p:fltVal val="317.7485"/>
                                          </p:val>
                                        </p:tav>
                                        <p:tav tm="66290">
                                          <p:val>
                                            <p:fltVal val="325.1716"/>
                                          </p:val>
                                        </p:tav>
                                        <p:tav tm="67420">
                                          <p:val>
                                            <p:fltVal val="332.01221"/>
                                          </p:val>
                                        </p:tav>
                                        <p:tav tm="68540">
                                          <p:val>
                                            <p:fltVal val="338.366"/>
                                          </p:val>
                                        </p:tav>
                                        <p:tav tm="69660">
                                          <p:val>
                                            <p:fltVal val="344.08609"/>
                                          </p:val>
                                        </p:tav>
                                        <p:tav tm="70790">
                                          <p:val>
                                            <p:fltVal val="349.19031"/>
                                          </p:val>
                                        </p:tav>
                                        <p:tav tm="71910">
                                          <p:val>
                                            <p:fltVal val="353.66071"/>
                                          </p:val>
                                        </p:tav>
                                        <p:tav tm="73030">
                                          <p:val>
                                            <p:fltVal val="357.34021"/>
                                          </p:val>
                                        </p:tav>
                                        <p:tav tm="74160">
                                          <p:val>
                                            <p:fltVal val="360.1506"/>
                                          </p:val>
                                        </p:tav>
                                        <p:tav tm="75280">
                                          <p:val>
                                            <p:fltVal val="361.84619"/>
                                          </p:val>
                                        </p:tav>
                                        <p:tav tm="76400">
                                          <p:val>
                                            <p:fltVal val="361.99869"/>
                                          </p:val>
                                        </p:tav>
                                        <p:tav tm="77530">
                                          <p:val>
                                            <p:fltVal val="361.98318"/>
                                          </p:val>
                                        </p:tav>
                                        <p:tav tm="78650">
                                          <p:val>
                                            <p:fltVal val="361.93341"/>
                                          </p:val>
                                        </p:tav>
                                        <p:tav tm="79780">
                                          <p:val>
                                            <p:fltVal val="361.83051"/>
                                          </p:val>
                                        </p:tav>
                                        <p:tav tm="80900">
                                          <p:val>
                                            <p:fltVal val="361.655"/>
                                          </p:val>
                                        </p:tav>
                                        <p:tav tm="82020">
                                          <p:val>
                                            <p:fltVal val="361.3844"/>
                                          </p:val>
                                        </p:tav>
                                        <p:tav tm="83150">
                                          <p:val>
                                            <p:fltVal val="361.00391"/>
                                          </p:val>
                                        </p:tav>
                                        <p:tav tm="84270">
                                          <p:val>
                                            <p:fltVal val="360.62131"/>
                                          </p:val>
                                        </p:tav>
                                        <p:tav tm="85390">
                                          <p:val>
                                            <p:fltVal val="360.34891"/>
                                          </p:val>
                                        </p:tav>
                                        <p:tav tm="86520">
                                          <p:val>
                                            <p:fltVal val="360.17181"/>
                                          </p:val>
                                        </p:tav>
                                        <p:tav tm="87640">
                                          <p:val>
                                            <p:fltVal val="360.0679"/>
                                          </p:val>
                                        </p:tav>
                                        <p:tav tm="88760">
                                          <p:val>
                                            <p:fltVal val="360.0173"/>
                                          </p:val>
                                        </p:tav>
                                        <p:tav tm="89890">
                                          <p:val>
                                            <p:fltVal val="360.00131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0"/>
                                          </p:val>
                                        </p:tav>
                                        <p:tav tm="3370">
                                          <p:val>
                                            <p:fltVal val="-0.0002"/>
                                          </p:val>
                                        </p:tav>
                                        <p:tav tm="4490">
                                          <p:val>
                                            <p:fltVal val="-0.0005"/>
                                          </p:val>
                                        </p:tav>
                                        <p:tav tm="5620">
                                          <p:val>
                                            <p:fltVal val="-0.001"/>
                                          </p:val>
                                        </p:tav>
                                        <p:tav tm="6740">
                                          <p:val>
                                            <p:fltVal val="-0.0017"/>
                                          </p:val>
                                        </p:tav>
                                        <p:tav tm="7870">
                                          <p:val>
                                            <p:fltVal val="-0.0028"/>
                                          </p:val>
                                        </p:tav>
                                        <p:tav tm="8990">
                                          <p:val>
                                            <p:fltVal val="-0.0042"/>
                                          </p:val>
                                        </p:tav>
                                        <p:tav tm="10110">
                                          <p:val>
                                            <p:fltVal val="-0.006"/>
                                          </p:val>
                                        </p:tav>
                                        <p:tav tm="11240">
                                          <p:val>
                                            <p:fltVal val="-0.0078"/>
                                          </p:val>
                                        </p:tav>
                                        <p:tav tm="12360">
                                          <p:val>
                                            <p:fltVal val="-0.0092"/>
                                          </p:val>
                                        </p:tav>
                                        <p:tav tm="13480">
                                          <p:val>
                                            <p:fltVal val="-0.0102"/>
                                          </p:val>
                                        </p:tav>
                                        <p:tav tm="14610">
                                          <p:val>
                                            <p:fltVal val="-0.0109"/>
                                          </p:val>
                                        </p:tav>
                                        <p:tav tm="15730">
                                          <p:val>
                                            <p:fltVal val="-0.0114"/>
                                          </p:val>
                                        </p:tav>
                                        <p:tav tm="16850">
                                          <p:val>
                                            <p:fltVal val="-0.0117"/>
                                          </p:val>
                                        </p:tav>
                                        <p:tav tm="17980">
                                          <p:val>
                                            <p:fltVal val="-0.0119"/>
                                          </p:val>
                                        </p:tav>
                                        <p:tav tm="19100">
                                          <p:val>
                                            <p:fltVal val="-0.0119"/>
                                          </p:val>
                                        </p:tav>
                                        <p:tav tm="20220">
                                          <p:val>
                                            <p:fltVal val="-0.0119"/>
                                          </p:val>
                                        </p:tav>
                                        <p:tav tm="21350">
                                          <p:val>
                                            <p:fltVal val="-0.0119"/>
                                          </p:val>
                                        </p:tav>
                                        <p:tav tm="22470">
                                          <p:val>
                                            <p:fltVal val="-0.0115"/>
                                          </p:val>
                                        </p:tav>
                                        <p:tav tm="23600">
                                          <p:val>
                                            <p:fltVal val="-0.0105"/>
                                          </p:val>
                                        </p:tav>
                                        <p:tav tm="24720">
                                          <p:val>
                                            <p:fltVal val="-0.0084"/>
                                          </p:val>
                                        </p:tav>
                                        <p:tav tm="25840">
                                          <p:val>
                                            <p:fltVal val="-0.0051"/>
                                          </p:val>
                                        </p:tav>
                                        <p:tav tm="26970">
                                          <p:val>
                                            <p:fltVal val="-0.0002"/>
                                          </p:val>
                                        </p:tav>
                                        <p:tav tm="28090">
                                          <p:val>
                                            <p:fltVal val="0.0067"/>
                                          </p:val>
                                        </p:tav>
                                        <p:tav tm="29210">
                                          <p:val>
                                            <p:fltVal val="0.0159"/>
                                          </p:val>
                                        </p:tav>
                                        <p:tav tm="30340">
                                          <p:val>
                                            <p:fltVal val="0.0277"/>
                                          </p:val>
                                        </p:tav>
                                        <p:tav tm="31460">
                                          <p:val>
                                            <p:fltVal val="0.0425"/>
                                          </p:val>
                                        </p:tav>
                                        <p:tav tm="32580">
                                          <p:val>
                                            <p:fltVal val="0.0605"/>
                                          </p:val>
                                        </p:tav>
                                        <p:tav tm="33710">
                                          <p:val>
                                            <p:fltVal val="0.082"/>
                                          </p:val>
                                        </p:tav>
                                        <p:tav tm="34830">
                                          <p:val>
                                            <p:fltVal val="0.1075"/>
                                          </p:val>
                                        </p:tav>
                                        <p:tav tm="35960">
                                          <p:val>
                                            <p:fltVal val="0.1357"/>
                                          </p:val>
                                        </p:tav>
                                        <p:tav tm="37080">
                                          <p:val>
                                            <p:fltVal val="0.1605"/>
                                          </p:val>
                                        </p:tav>
                                        <p:tav tm="38200">
                                          <p:val>
                                            <p:fltVal val="0.1814"/>
                                          </p:val>
                                        </p:tav>
                                        <p:tav tm="39330">
                                          <p:val>
                                            <p:fltVal val="0.1987"/>
                                          </p:val>
                                        </p:tav>
                                        <p:tav tm="40450">
                                          <p:val>
                                            <p:fltVal val="0.2129"/>
                                          </p:val>
                                        </p:tav>
                                        <p:tav tm="41570">
                                          <p:val>
                                            <p:fltVal val="0.224"/>
                                          </p:val>
                                        </p:tav>
                                        <p:tav tm="42700">
                                          <p:val>
                                            <p:fltVal val="0.2328"/>
                                          </p:val>
                                        </p:tav>
                                        <p:tav tm="43820">
                                          <p:val>
                                            <p:fltVal val="0.2393"/>
                                          </p:val>
                                        </p:tav>
                                        <p:tav tm="44940">
                                          <p:val>
                                            <p:fltVal val="0.2439"/>
                                          </p:val>
                                        </p:tav>
                                        <p:tav tm="46070">
                                          <p:val>
                                            <p:fltVal val="0.2469"/>
                                          </p:val>
                                        </p:tav>
                                        <p:tav tm="47190">
                                          <p:val>
                                            <p:fltVal val="0.2487"/>
                                          </p:val>
                                        </p:tav>
                                        <p:tav tm="48310">
                                          <p:val>
                                            <p:fltVal val="0.2496"/>
                                          </p:val>
                                        </p:tav>
                                        <p:tav tm="49440">
                                          <p:val>
                                            <p:fltVal val="0.2499"/>
                                          </p:val>
                                        </p:tav>
                                        <p:tav tm="50560">
                                          <p:val>
                                            <p:fltVal val="0.2499"/>
                                          </p:val>
                                        </p:tav>
                                        <p:tav tm="51690">
                                          <p:val>
                                            <p:fltVal val="0.2499"/>
                                          </p:val>
                                        </p:tav>
                                        <p:tav tm="52810">
                                          <p:val>
                                            <p:fltVal val="0.2494"/>
                                          </p:val>
                                        </p:tav>
                                        <p:tav tm="53930">
                                          <p:val>
                                            <p:fltVal val="0.2482"/>
                                          </p:val>
                                        </p:tav>
                                        <p:tav tm="55060">
                                          <p:val>
                                            <p:fltVal val="0.246"/>
                                          </p:val>
                                        </p:tav>
                                        <p:tav tm="56180">
                                          <p:val>
                                            <p:fltVal val="0.2425"/>
                                          </p:val>
                                        </p:tav>
                                        <p:tav tm="57300">
                                          <p:val>
                                            <p:fltVal val="0.2373"/>
                                          </p:val>
                                        </p:tav>
                                        <p:tav tm="58430">
                                          <p:val>
                                            <p:fltVal val="0.2302"/>
                                          </p:val>
                                        </p:tav>
                                        <p:tav tm="59550">
                                          <p:val>
                                            <p:fltVal val="0.2206"/>
                                          </p:val>
                                        </p:tav>
                                        <p:tav tm="60670">
                                          <p:val>
                                            <p:fltVal val="0.2085"/>
                                          </p:val>
                                        </p:tav>
                                        <p:tav tm="61800">
                                          <p:val>
                                            <p:fltVal val="0.1935"/>
                                          </p:val>
                                        </p:tav>
                                        <p:tav tm="62920">
                                          <p:val>
                                            <p:fltVal val="0.175"/>
                                          </p:val>
                                        </p:tav>
                                        <p:tav tm="64040">
                                          <p:val>
                                            <p:fltVal val="0.1532"/>
                                          </p:val>
                                        </p:tav>
                                        <p:tav tm="65170">
                                          <p:val>
                                            <p:fltVal val="0.1274"/>
                                          </p:val>
                                        </p:tav>
                                        <p:tav tm="66290">
                                          <p:val>
                                            <p:fltVal val="0.0993"/>
                                          </p:val>
                                        </p:tav>
                                        <p:tav tm="67420">
                                          <p:val>
                                            <p:fltVal val="0.0752"/>
                                          </p:val>
                                        </p:tav>
                                        <p:tav tm="68540">
                                          <p:val>
                                            <p:fltVal val="0.0547"/>
                                          </p:val>
                                        </p:tav>
                                        <p:tav tm="69660">
                                          <p:val>
                                            <p:fltVal val="0.0378"/>
                                          </p:val>
                                        </p:tav>
                                        <p:tav tm="70790">
                                          <p:val>
                                            <p:fltVal val="0.024"/>
                                          </p:val>
                                        </p:tav>
                                        <p:tav tm="71910">
                                          <p:val>
                                            <p:fltVal val="0.013"/>
                                          </p:val>
                                        </p:tav>
                                        <p:tav tm="73030">
                                          <p:val>
                                            <p:fltVal val="0.0045"/>
                                          </p:val>
                                        </p:tav>
                                        <p:tav tm="74160">
                                          <p:val>
                                            <p:fltVal val="-0.0017"/>
                                          </p:val>
                                        </p:tav>
                                        <p:tav tm="75280">
                                          <p:val>
                                            <p:fltVal val="-0.0062"/>
                                          </p:val>
                                        </p:tav>
                                        <p:tav tm="76400">
                                          <p:val>
                                            <p:fltVal val="-0.0091"/>
                                          </p:val>
                                        </p:tav>
                                        <p:tav tm="77530">
                                          <p:val>
                                            <p:fltVal val="-0.0108"/>
                                          </p:val>
                                        </p:tav>
                                        <p:tav tm="78650">
                                          <p:val>
                                            <p:fltVal val="-0.0117"/>
                                          </p:val>
                                        </p:tav>
                                        <p:tav tm="79780">
                                          <p:val>
                                            <p:fltVal val="-0.0119"/>
                                          </p:val>
                                        </p:tav>
                                        <p:tav tm="80900">
                                          <p:val>
                                            <p:fltVal val="-0.0119"/>
                                          </p:val>
                                        </p:tav>
                                        <p:tav tm="82020">
                                          <p:val>
                                            <p:fltVal val="-0.0117"/>
                                          </p:val>
                                        </p:tav>
                                        <p:tav tm="83150">
                                          <p:val>
                                            <p:fltVal val="-0.0105"/>
                                          </p:val>
                                        </p:tav>
                                        <p:tav tm="84270">
                                          <p:val>
                                            <p:fltVal val="-0.0075"/>
                                          </p:val>
                                        </p:tav>
                                        <p:tav tm="85390">
                                          <p:val>
                                            <p:fltVal val="-0.0019"/>
                                          </p:val>
                                        </p:tav>
                                        <p:tav tm="86520">
                                          <p:val>
                                            <p:fltVal val="0.005"/>
                                          </p:val>
                                        </p:tav>
                                        <p:tav tm="87640">
                                          <p:val>
                                            <p:fltVal val="0.0092"/>
                                          </p:val>
                                        </p:tav>
                                        <p:tav tm="88760">
                                          <p:val>
                                            <p:fltVal val="0.0112"/>
                                          </p:val>
                                        </p:tav>
                                        <p:tav tm="89890">
                                          <p:val>
                                            <p:fltVal val="0.0119"/>
                                          </p:val>
                                        </p:tav>
                                        <p:tav tm="91010">
                                          <p:val>
                                            <p:fltVal val="0.0119"/>
                                          </p:val>
                                        </p:tav>
                                        <p:tav tm="92130">
                                          <p:val>
                                            <p:fltVal val="0.0118"/>
                                          </p:val>
                                        </p:tav>
                                        <p:tav tm="93260">
                                          <p:val>
                                            <p:fltVal val="0.0112"/>
                                          </p:val>
                                        </p:tav>
                                        <p:tav tm="94380">
                                          <p:val>
                                            <p:fltVal val="0.0097"/>
                                          </p:val>
                                        </p:tav>
                                        <p:tav tm="95510">
                                          <p:val>
                                            <p:fltVal val="0.0068"/>
                                          </p:val>
                                        </p:tav>
                                        <p:tav tm="96630">
                                          <p:val>
                                            <p:fltVal val="0.0034"/>
                                          </p:val>
                                        </p:tav>
                                        <p:tav tm="97750">
                                          <p:val>
                                            <p:fltVal val="0.0013"/>
                                          </p:val>
                                        </p:tav>
                                        <p:tav tm="98880">
                                          <p:val>
                                            <p:fltVal val="0.0003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7"/>
                                          </p:val>
                                        </p:tav>
                                        <p:tav tm="3370">
                                          <p:val>
                                            <p:fltVal val="0.999"/>
                                          </p:val>
                                        </p:tav>
                                        <p:tav tm="4490">
                                          <p:val>
                                            <p:fltVal val="0.9977"/>
                                          </p:val>
                                        </p:tav>
                                        <p:tav tm="5620">
                                          <p:val>
                                            <p:fltVal val="0.9956"/>
                                          </p:val>
                                        </p:tav>
                                        <p:tav tm="6740">
                                          <p:val>
                                            <p:fltVal val="0.9925"/>
                                          </p:val>
                                        </p:tav>
                                        <p:tav tm="7870">
                                          <p:val>
                                            <p:fltVal val="0.9881"/>
                                          </p:val>
                                        </p:tav>
                                        <p:tav tm="8990">
                                          <p:val>
                                            <p:fltVal val="0.9823"/>
                                          </p:val>
                                        </p:tav>
                                        <p:tav tm="10110">
                                          <p:val>
                                            <p:fltVal val="0.9748"/>
                                          </p:val>
                                        </p:tav>
                                        <p:tav tm="11240">
                                          <p:val>
                                            <p:fltVal val="0.9674"/>
                                          </p:val>
                                        </p:tav>
                                        <p:tav tm="12360">
                                          <p:val>
                                            <p:fltVal val="0.9616"/>
                                          </p:val>
                                        </p:tav>
                                        <p:tav tm="13480">
                                          <p:val>
                                            <p:fltVal val="0.9573"/>
                                          </p:val>
                                        </p:tav>
                                        <p:tav tm="14610">
                                          <p:val>
                                            <p:fltVal val="0.9542"/>
                                          </p:val>
                                        </p:tav>
                                        <p:tav tm="15730">
                                          <p:val>
                                            <p:fltVal val="0.9521"/>
                                          </p:val>
                                        </p:tav>
                                        <p:tav tm="16850">
                                          <p:val>
                                            <p:fltVal val="0.9508"/>
                                          </p:val>
                                        </p:tav>
                                        <p:tav tm="17980">
                                          <p:val>
                                            <p:fltVal val="0.9502"/>
                                          </p:val>
                                        </p:tav>
                                        <p:tav tm="19100">
                                          <p:val>
                                            <p:fltVal val="0.95"/>
                                          </p:val>
                                        </p:tav>
                                        <p:tav tm="20220">
                                          <p:val>
                                            <p:fltVal val="0.9499"/>
                                          </p:val>
                                        </p:tav>
                                        <p:tav tm="21350">
                                          <p:val>
                                            <p:fltVal val="0.9503"/>
                                          </p:val>
                                        </p:tav>
                                        <p:tav tm="22470">
                                          <p:val>
                                            <p:fltVal val="0.9523"/>
                                          </p:val>
                                        </p:tav>
                                        <p:tav tm="23600">
                                          <p:val>
                                            <p:fltVal val="0.9576"/>
                                          </p:val>
                                        </p:tav>
                                        <p:tav tm="24720">
                                          <p:val>
                                            <p:fltVal val="0.9681"/>
                                          </p:val>
                                        </p:tav>
                                        <p:tav tm="25840">
                                          <p:val>
                                            <p:fltVal val="0.9829"/>
                                          </p:val>
                                        </p:tav>
                                        <p:tav tm="26970">
                                          <p:val>
                                            <p:fltVal val="0.9929"/>
                                          </p:val>
                                        </p:tav>
                                        <p:tav tm="28090">
                                          <p:val>
                                            <p:fltVal val="0.9979"/>
                                          </p:val>
                                        </p:tav>
                                        <p:tav tm="29210">
                                          <p:val>
                                            <p:fltVal val="0.9997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9"/>
                                          </p:val>
                                        </p:tav>
                                        <p:tav tm="68540">
                                          <p:val>
                                            <p:fltVal val="0.9993"/>
                                          </p:val>
                                        </p:tav>
                                        <p:tav tm="69660">
                                          <p:val>
                                            <p:fltVal val="0.9977"/>
                                          </p:val>
                                        </p:tav>
                                        <p:tav tm="70790">
                                          <p:val>
                                            <p:fltVal val="0.9944"/>
                                          </p:val>
                                        </p:tav>
                                        <p:tav tm="71910">
                                          <p:val>
                                            <p:fltVal val="0.9887"/>
                                          </p:val>
                                        </p:tav>
                                        <p:tav tm="73030">
                                          <p:val>
                                            <p:fltVal val="0.9802"/>
                                          </p:val>
                                        </p:tav>
                                        <p:tav tm="74160">
                                          <p:val>
                                            <p:fltVal val="0.9692"/>
                                          </p:val>
                                        </p:tav>
                                        <p:tav tm="75280">
                                          <p:val>
                                            <p:fltVal val="0.9608"/>
                                          </p:val>
                                        </p:tav>
                                        <p:tav tm="76400">
                                          <p:val>
                                            <p:fltVal val="0.9553"/>
                                          </p:val>
                                        </p:tav>
                                        <p:tav tm="77530">
                                          <p:val>
                                            <p:fltVal val="0.9521"/>
                                          </p:val>
                                        </p:tav>
                                        <p:tav tm="78650">
                                          <p:val>
                                            <p:fltVal val="0.9505"/>
                                          </p:val>
                                        </p:tav>
                                        <p:tav tm="79780">
                                          <p:val>
                                            <p:fltVal val="0.95"/>
                                          </p:val>
                                        </p:tav>
                                        <p:tav tm="80900">
                                          <p:val>
                                            <p:fltVal val="0.95"/>
                                          </p:val>
                                        </p:tav>
                                        <p:tav tm="82020">
                                          <p:val>
                                            <p:fltVal val="0.9505"/>
                                          </p:val>
                                        </p:tav>
                                        <p:tav tm="83150">
                                          <p:val>
                                            <p:fltVal val="0.953"/>
                                          </p:val>
                                        </p:tav>
                                        <p:tav tm="84270">
                                          <p:val>
                                            <p:fltVal val="0.9593"/>
                                          </p:val>
                                        </p:tav>
                                        <p:tav tm="85390">
                                          <p:val>
                                            <p:fltVal val="0.971"/>
                                          </p:val>
                                        </p:tav>
                                        <p:tav tm="86520">
                                          <p:val>
                                            <p:fltVal val="0.9854"/>
                                          </p:val>
                                        </p:tav>
                                        <p:tav tm="87640">
                                          <p:val>
                                            <p:fltVal val="0.9942"/>
                                          </p:val>
                                        </p:tav>
                                        <p:tav tm="88760">
                                          <p:val>
                                            <p:fltVal val="0.9985"/>
                                          </p:val>
                                        </p:tav>
                                        <p:tav tm="89890">
                                          <p:val>
                                            <p:fltVal val="0.9998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2"/>
            <a:ext cx="6397101" cy="3534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Jumper Wires</a:t>
            </a:r>
          </a:p>
          <a:p>
            <a:pPr lvl="1"/>
            <a:r>
              <a:rPr lang="it-IT"/>
              <a:t>Everything is connected using</a:t>
            </a:r>
            <a:br>
              <a:rPr lang="it-IT"/>
            </a:br>
            <a:r>
              <a:rPr lang="it-IT"/>
              <a:t>jumper wires:</a:t>
            </a:r>
          </a:p>
          <a:p>
            <a:pPr lvl="2"/>
            <a:r>
              <a:rPr lang="it-IT"/>
              <a:t>MtF</a:t>
            </a:r>
          </a:p>
          <a:p>
            <a:pPr lvl="2"/>
            <a:r>
              <a:rPr lang="it-IT"/>
              <a:t>MtM</a:t>
            </a:r>
          </a:p>
          <a:p>
            <a:pPr lvl="2"/>
            <a:r>
              <a:rPr lang="it-IT"/>
              <a:t>FtF</a:t>
            </a:r>
          </a:p>
          <a:p>
            <a:pPr lvl="2"/>
            <a:endParaRPr lang="it-IT"/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5C6468-8E54-46D0-879E-4124F9303A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049" y="1059322"/>
            <a:ext cx="5010264" cy="501026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28EB8D-C4C8-4FB7-A073-740ED80D3ED9}"/>
              </a:ext>
            </a:extLst>
          </p:cNvPr>
          <p:cNvCxnSpPr>
            <a:cxnSpLocks/>
          </p:cNvCxnSpPr>
          <p:nvPr/>
        </p:nvCxnSpPr>
        <p:spPr>
          <a:xfrm flipV="1">
            <a:off x="6347921" y="3731822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B277E2E-D29F-46D7-A23D-5BA6E1D748BB}"/>
              </a:ext>
            </a:extLst>
          </p:cNvPr>
          <p:cNvCxnSpPr>
            <a:cxnSpLocks/>
          </p:cNvCxnSpPr>
          <p:nvPr/>
        </p:nvCxnSpPr>
        <p:spPr>
          <a:xfrm flipV="1">
            <a:off x="6862734" y="452758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B290D64-1FE7-4E86-895F-E0483F0DD558}"/>
              </a:ext>
            </a:extLst>
          </p:cNvPr>
          <p:cNvCxnSpPr>
            <a:cxnSpLocks/>
          </p:cNvCxnSpPr>
          <p:nvPr/>
        </p:nvCxnSpPr>
        <p:spPr>
          <a:xfrm flipV="1">
            <a:off x="7441615" y="551251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F7E017-E57A-4599-9B4F-7AF2E5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t="5635" r="4084" b="23059"/>
          <a:stretch/>
        </p:blipFill>
        <p:spPr>
          <a:xfrm>
            <a:off x="639190" y="1006272"/>
            <a:ext cx="4394447" cy="484545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</a:t>
            </a:r>
          </a:p>
          <a:p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D6963A4-70F1-4506-A8FD-BB8BB6C43ACE}"/>
              </a:ext>
            </a:extLst>
          </p:cNvPr>
          <p:cNvSpPr/>
          <p:nvPr/>
        </p:nvSpPr>
        <p:spPr>
          <a:xfrm>
            <a:off x="2364419" y="3607892"/>
            <a:ext cx="855959" cy="85595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A37C8F-7990-4BB7-AF84-B7FD31EC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345" y="3178206"/>
            <a:ext cx="2740236" cy="2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13E2DDA-17B6-4804-A282-D75F601A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03" y="468085"/>
            <a:ext cx="4751614" cy="476024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Schematics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4798946-D8D5-4330-AF3D-0F1999C7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8558" y="223158"/>
            <a:ext cx="5076008" cy="58565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F21043-4C4B-4F1B-BBA1-F6C31F880D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08" y="1138254"/>
            <a:ext cx="5795204" cy="48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BCF50-AC99-4F27-8E51-4BB62005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Putting everything together: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D24D6E5-8E43-416E-AC81-8B7C86AB27EF}"/>
              </a:ext>
            </a:extLst>
          </p:cNvPr>
          <p:cNvSpPr txBox="1">
            <a:spLocks/>
          </p:cNvSpPr>
          <p:nvPr/>
        </p:nvSpPr>
        <p:spPr>
          <a:xfrm>
            <a:off x="3187823" y="1296139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938C1E-109A-42D2-94CE-70B35854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468" y="1580224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2457" y="670598"/>
            <a:ext cx="5318535" cy="531853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7" y="670599"/>
            <a:ext cx="6397101" cy="708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The </a:t>
            </a:r>
            <a:r>
              <a:rPr lang="it-IT" b="1"/>
              <a:t>ESP-13</a:t>
            </a:r>
            <a:r>
              <a:rPr lang="it-IT"/>
              <a:t> is an Arduino Uno shield whith an embedded </a:t>
            </a:r>
            <a:r>
              <a:rPr lang="it-IT" b="1"/>
              <a:t>ESP-WROOM02</a:t>
            </a:r>
            <a:r>
              <a:rPr lang="it-IT"/>
              <a:t> module.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6858740" y="3087987"/>
            <a:ext cx="1754820" cy="17548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3E1B76-CA21-4FA6-AD3B-17B9A266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6630"/>
            <a:ext cx="2016964" cy="201696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2005199" y="1295786"/>
            <a:ext cx="4633150" cy="2287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/>
              <a:t>The </a:t>
            </a:r>
            <a:r>
              <a:rPr lang="it-IT" b="1"/>
              <a:t>ESP-WROOM02</a:t>
            </a:r>
            <a:r>
              <a:rPr lang="it-IT"/>
              <a:t> by </a:t>
            </a:r>
            <a:r>
              <a:rPr lang="it-IT" b="1"/>
              <a:t>Espressif</a:t>
            </a:r>
            <a:r>
              <a:rPr lang="it-IT"/>
              <a:t> is an integrated WiFi 802.11 b/g/n module designed for providing wireless connection to embedded systems, it’s powered by an </a:t>
            </a:r>
            <a:r>
              <a:rPr lang="it-IT" b="1"/>
              <a:t>ESP8266EX</a:t>
            </a:r>
            <a:r>
              <a:rPr lang="it-IT"/>
              <a:t> chip, a 32 bit low-power microcontroller, with 2MB of onboard memory and can be programmed with the Arduino IDE.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208626" y="3654106"/>
            <a:ext cx="6174419" cy="19081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/>
              <a:t>ESP-13 by Jaycar offers a breakout for all the pins of the ESP-WROOM02, an onboard voltage divider for powering the ESP-WROOM02 itself (Arduino offers a 5V line but ESP8266 uses 3.3V signals both for powering and GPIO communication) and a level shifter for the logic signals coming from and to the Arduino.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E66FE1F-1240-4E0C-8226-A84DF50EADC1}"/>
              </a:ext>
            </a:extLst>
          </p:cNvPr>
          <p:cNvSpPr txBox="1">
            <a:spLocks/>
          </p:cNvSpPr>
          <p:nvPr/>
        </p:nvSpPr>
        <p:spPr>
          <a:xfrm>
            <a:off x="3698696" y="5591702"/>
            <a:ext cx="3385685" cy="4686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at least it should…</a:t>
            </a:r>
          </a:p>
        </p:txBody>
      </p:sp>
    </p:spTree>
    <p:extLst>
      <p:ext uri="{BB962C8B-B14F-4D97-AF65-F5344CB8AC3E}">
        <p14:creationId xmlns:p14="http://schemas.microsoft.com/office/powerpoint/2010/main" val="24508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7214024" y="1057923"/>
            <a:ext cx="651256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9"/>
            <a:ext cx="5055016" cy="1472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b="1" dirty="0"/>
              <a:t>RX</a:t>
            </a:r>
            <a:r>
              <a:rPr lang="it-IT" dirty="0"/>
              <a:t> and </a:t>
            </a:r>
            <a:r>
              <a:rPr lang="it-IT" b="1" dirty="0"/>
              <a:t>TX</a:t>
            </a:r>
            <a:r>
              <a:rPr lang="it-IT" dirty="0"/>
              <a:t> </a:t>
            </a:r>
            <a:r>
              <a:rPr lang="it-IT" dirty="0" err="1"/>
              <a:t>pins</a:t>
            </a:r>
            <a:r>
              <a:rPr lang="it-IT" dirty="0"/>
              <a:t> on the shield, </a:t>
            </a:r>
            <a:r>
              <a:rPr lang="it-IT" dirty="0" err="1"/>
              <a:t>corresponding</a:t>
            </a:r>
            <a:r>
              <a:rPr lang="it-IT" dirty="0"/>
              <a:t> to the </a:t>
            </a:r>
            <a:r>
              <a:rPr lang="it-IT" dirty="0" err="1"/>
              <a:t>pins</a:t>
            </a:r>
            <a:r>
              <a:rPr lang="it-IT" dirty="0"/>
              <a:t> </a:t>
            </a:r>
            <a:r>
              <a:rPr lang="it-IT" b="1" dirty="0"/>
              <a:t>0 (RX) </a:t>
            </a:r>
            <a:r>
              <a:rPr lang="it-IT" dirty="0"/>
              <a:t>and </a:t>
            </a:r>
            <a:r>
              <a:rPr lang="it-IT" b="1" dirty="0"/>
              <a:t>1 (TX) </a:t>
            </a:r>
            <a:r>
              <a:rPr lang="it-IT" dirty="0"/>
              <a:t>in the Arduino layout </a:t>
            </a:r>
            <a:r>
              <a:rPr lang="it-IT" dirty="0" err="1"/>
              <a:t>were</a:t>
            </a:r>
            <a:r>
              <a:rPr lang="it-IT" dirty="0"/>
              <a:t> actually </a:t>
            </a:r>
            <a:r>
              <a:rPr lang="it-IT" b="1" dirty="0" err="1"/>
              <a:t>switched</a:t>
            </a:r>
            <a:r>
              <a:rPr lang="it-IT" dirty="0"/>
              <a:t>, rendering </a:t>
            </a:r>
            <a:r>
              <a:rPr lang="it-IT" dirty="0" err="1"/>
              <a:t>impossible</a:t>
            </a:r>
            <a:r>
              <a:rPr lang="it-IT" dirty="0"/>
              <a:t> to use the shield in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intended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.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73DE601-3EC1-4E02-ADF1-9E1A7F394D76}"/>
              </a:ext>
            </a:extLst>
          </p:cNvPr>
          <p:cNvCxnSpPr>
            <a:cxnSpLocks/>
          </p:cNvCxnSpPr>
          <p:nvPr/>
        </p:nvCxnSpPr>
        <p:spPr>
          <a:xfrm>
            <a:off x="6012771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EC9746D-9181-4075-9D69-5079C9493064}"/>
              </a:ext>
            </a:extLst>
          </p:cNvPr>
          <p:cNvCxnSpPr>
            <a:cxnSpLocks/>
          </p:cNvCxnSpPr>
          <p:nvPr/>
        </p:nvCxnSpPr>
        <p:spPr>
          <a:xfrm>
            <a:off x="6262457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DAED7978-BBAF-4E46-9860-437D85B1A7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2768447"/>
            <a:ext cx="1887549" cy="949137"/>
          </a:xfrm>
          <a:prstGeom prst="rect">
            <a:avLst/>
          </a:prstGeom>
        </p:spPr>
      </p:pic>
      <p:pic>
        <p:nvPicPr>
          <p:cNvPr id="1026" name="Picture 2" descr="Image result for esp wroom 02">
            <a:extLst>
              <a:ext uri="{FF2B5EF4-FFF2-40B4-BE49-F238E27FC236}">
                <a16:creationId xmlns:a16="http://schemas.microsoft.com/office/drawing/2014/main" id="{D440BD3C-A047-4DAE-B90A-B94A6792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2513656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32134C40-0F43-49D9-879B-75A019DB9BD8}"/>
              </a:ext>
            </a:extLst>
          </p:cNvPr>
          <p:cNvSpPr txBox="1">
            <a:spLocks/>
          </p:cNvSpPr>
          <p:nvPr/>
        </p:nvSpPr>
        <p:spPr>
          <a:xfrm>
            <a:off x="1722474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6FD65A03-2C6A-4346-AC0C-6868C2CD46EA}"/>
              </a:ext>
            </a:extLst>
          </p:cNvPr>
          <p:cNvSpPr txBox="1">
            <a:spLocks/>
          </p:cNvSpPr>
          <p:nvPr/>
        </p:nvSpPr>
        <p:spPr>
          <a:xfrm>
            <a:off x="3424126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4E91529-19BC-49FC-8222-B7294555EFC9}"/>
              </a:ext>
            </a:extLst>
          </p:cNvPr>
          <p:cNvCxnSpPr>
            <a:cxnSpLocks/>
          </p:cNvCxnSpPr>
          <p:nvPr/>
        </p:nvCxnSpPr>
        <p:spPr>
          <a:xfrm>
            <a:off x="2358167" y="3015233"/>
            <a:ext cx="1001930" cy="4869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3F4C33B4-DA2F-432F-B20F-AF964CB66D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4643009"/>
            <a:ext cx="1887549" cy="949137"/>
          </a:xfrm>
          <a:prstGeom prst="rect">
            <a:avLst/>
          </a:prstGeom>
        </p:spPr>
      </p:pic>
      <p:pic>
        <p:nvPicPr>
          <p:cNvPr id="28" name="Picture 2" descr="Image result for esp wroom 02">
            <a:extLst>
              <a:ext uri="{FF2B5EF4-FFF2-40B4-BE49-F238E27FC236}">
                <a16:creationId xmlns:a16="http://schemas.microsoft.com/office/drawing/2014/main" id="{1DBE9ED1-9EE3-45B2-8D8A-3C34D6E94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4388218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0B004B77-4F3A-4E44-971D-97F61ACDE0A8}"/>
              </a:ext>
            </a:extLst>
          </p:cNvPr>
          <p:cNvSpPr txBox="1">
            <a:spLocks/>
          </p:cNvSpPr>
          <p:nvPr/>
        </p:nvSpPr>
        <p:spPr>
          <a:xfrm>
            <a:off x="1722474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B44F21DA-D1F0-4289-A5A6-437D0C47F868}"/>
              </a:ext>
            </a:extLst>
          </p:cNvPr>
          <p:cNvSpPr txBox="1">
            <a:spLocks/>
          </p:cNvSpPr>
          <p:nvPr/>
        </p:nvSpPr>
        <p:spPr>
          <a:xfrm>
            <a:off x="3424126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BD257C1-EC35-43F4-AB0A-E4E2443FD10E}"/>
              </a:ext>
            </a:extLst>
          </p:cNvPr>
          <p:cNvCxnSpPr>
            <a:cxnSpLocks/>
          </p:cNvCxnSpPr>
          <p:nvPr/>
        </p:nvCxnSpPr>
        <p:spPr>
          <a:xfrm>
            <a:off x="2310912" y="4881287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2C3296C-A459-4CED-B7A8-9EB4B0454B5B}"/>
              </a:ext>
            </a:extLst>
          </p:cNvPr>
          <p:cNvCxnSpPr>
            <a:cxnSpLocks/>
          </p:cNvCxnSpPr>
          <p:nvPr/>
        </p:nvCxnSpPr>
        <p:spPr>
          <a:xfrm flipV="1">
            <a:off x="2310537" y="2993821"/>
            <a:ext cx="1030360" cy="525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06753CD-3583-444C-8D41-7E45B8092D9C}"/>
              </a:ext>
            </a:extLst>
          </p:cNvPr>
          <p:cNvCxnSpPr>
            <a:cxnSpLocks/>
          </p:cNvCxnSpPr>
          <p:nvPr/>
        </p:nvCxnSpPr>
        <p:spPr>
          <a:xfrm>
            <a:off x="2308759" y="5422971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Elemento grafico 38" descr="Segno di spunta">
            <a:extLst>
              <a:ext uri="{FF2B5EF4-FFF2-40B4-BE49-F238E27FC236}">
                <a16:creationId xmlns:a16="http://schemas.microsoft.com/office/drawing/2014/main" id="{FB6F6F27-ECB1-49DF-B91E-94D3BA5EE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0509" y="3501384"/>
            <a:ext cx="914400" cy="914400"/>
          </a:xfrm>
          <a:prstGeom prst="rect">
            <a:avLst/>
          </a:prstGeom>
        </p:spPr>
      </p:pic>
      <p:pic>
        <p:nvPicPr>
          <p:cNvPr id="41" name="Elemento grafico 40" descr="Chiudi">
            <a:extLst>
              <a:ext uri="{FF2B5EF4-FFF2-40B4-BE49-F238E27FC236}">
                <a16:creationId xmlns:a16="http://schemas.microsoft.com/office/drawing/2014/main" id="{436B085F-66B6-4335-8E74-D1F345175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8167" y="5373690"/>
            <a:ext cx="807050" cy="8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  <p:bldP spid="22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9252-7208-4B2F-BB0B-085BB579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B53CC-C494-4F68-897F-61989E4B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5853600" y="1865104"/>
            <a:ext cx="651256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:</a:t>
            </a:r>
          </a:p>
          <a:p>
            <a:pPr algn="just"/>
            <a:r>
              <a:rPr lang="it-IT" dirty="0"/>
              <a:t>Trash the </a:t>
            </a:r>
            <a:r>
              <a:rPr lang="it-IT" dirty="0" err="1"/>
              <a:t>whole</a:t>
            </a:r>
            <a:r>
              <a:rPr lang="it-IT" dirty="0"/>
              <a:t> thing</a:t>
            </a:r>
          </a:p>
          <a:p>
            <a:pPr lvl="1" algn="just"/>
            <a:r>
              <a:rPr lang="it-IT" dirty="0" err="1"/>
              <a:t>Tempting</a:t>
            </a:r>
            <a:r>
              <a:rPr lang="it-IT" dirty="0"/>
              <a:t> but not </a:t>
            </a:r>
            <a:r>
              <a:rPr lang="it-IT" dirty="0" err="1"/>
              <a:t>very</a:t>
            </a:r>
            <a:r>
              <a:rPr lang="it-IT" dirty="0"/>
              <a:t> cost-</a:t>
            </a:r>
            <a:r>
              <a:rPr lang="it-IT" dirty="0" err="1"/>
              <a:t>effective</a:t>
            </a:r>
            <a:endParaRPr lang="it-IT" dirty="0"/>
          </a:p>
          <a:p>
            <a:pPr algn="just"/>
            <a:r>
              <a:rPr lang="it-IT" dirty="0" err="1"/>
              <a:t>Fix</a:t>
            </a:r>
            <a:r>
              <a:rPr lang="it-IT" dirty="0"/>
              <a:t> 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Scrape</a:t>
            </a:r>
            <a:r>
              <a:rPr lang="it-IT" dirty="0"/>
              <a:t> the </a:t>
            </a:r>
            <a:r>
              <a:rPr lang="it-IT" dirty="0" err="1"/>
              <a:t>soldermask</a:t>
            </a:r>
            <a:r>
              <a:rPr lang="it-IT" dirty="0"/>
              <a:t> to </a:t>
            </a:r>
            <a:r>
              <a:rPr lang="it-IT" dirty="0" err="1"/>
              <a:t>expose</a:t>
            </a:r>
            <a:r>
              <a:rPr lang="it-IT" dirty="0"/>
              <a:t> the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cut</a:t>
            </a:r>
            <a:r>
              <a:rPr lang="it-IT" dirty="0"/>
              <a:t> the </a:t>
            </a:r>
            <a:r>
              <a:rPr lang="it-IT" dirty="0" err="1"/>
              <a:t>traces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points</a:t>
            </a:r>
          </a:p>
          <a:p>
            <a:pPr lvl="2" algn="just"/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jumper wires</a:t>
            </a:r>
          </a:p>
          <a:p>
            <a:pPr lvl="1" algn="just"/>
            <a:r>
              <a:rPr lang="it-IT" dirty="0"/>
              <a:t>Time-</a:t>
            </a:r>
            <a:r>
              <a:rPr lang="it-IT" dirty="0" err="1"/>
              <a:t>consuming</a:t>
            </a:r>
            <a:r>
              <a:rPr lang="it-IT" dirty="0"/>
              <a:t> </a:t>
            </a:r>
          </a:p>
          <a:p>
            <a:pPr lvl="1" algn="just"/>
            <a:r>
              <a:rPr lang="it-IT" dirty="0"/>
              <a:t>I </a:t>
            </a:r>
            <a:r>
              <a:rPr lang="it-IT" dirty="0" err="1"/>
              <a:t>didn’t</a:t>
            </a:r>
            <a:r>
              <a:rPr lang="it-IT" dirty="0"/>
              <a:t> have </a:t>
            </a:r>
            <a:r>
              <a:rPr lang="it-IT" dirty="0" err="1"/>
              <a:t>any</a:t>
            </a:r>
            <a:r>
              <a:rPr lang="it-IT" dirty="0"/>
              <a:t> small-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laying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that day</a:t>
            </a:r>
          </a:p>
          <a:p>
            <a:pPr algn="just"/>
            <a:r>
              <a:rPr lang="it-IT" dirty="0"/>
              <a:t>Just </a:t>
            </a:r>
            <a:r>
              <a:rPr lang="it-IT" dirty="0" err="1"/>
              <a:t>connect</a:t>
            </a:r>
            <a:r>
              <a:rPr lang="it-IT" dirty="0"/>
              <a:t> it </a:t>
            </a:r>
            <a:r>
              <a:rPr lang="it-IT" dirty="0" err="1"/>
              <a:t>using</a:t>
            </a:r>
            <a:r>
              <a:rPr lang="it-IT" dirty="0"/>
              <a:t> jumper wires</a:t>
            </a:r>
          </a:p>
          <a:p>
            <a:pPr lvl="1" algn="just"/>
            <a:r>
              <a:rPr lang="it-IT" b="1" dirty="0" err="1"/>
              <a:t>Lazy</a:t>
            </a:r>
            <a:r>
              <a:rPr lang="it-IT" b="1" dirty="0"/>
              <a:t> </a:t>
            </a:r>
            <a:r>
              <a:rPr lang="it-IT" b="1" dirty="0" err="1"/>
              <a:t>solution</a:t>
            </a:r>
            <a:endParaRPr lang="it-IT" b="1" dirty="0"/>
          </a:p>
          <a:p>
            <a:pPr lvl="1" algn="just"/>
            <a:r>
              <a:rPr lang="it-IT" dirty="0" err="1"/>
              <a:t>Automatically</a:t>
            </a:r>
            <a:r>
              <a:rPr lang="it-IT" dirty="0"/>
              <a:t> best </a:t>
            </a:r>
            <a:r>
              <a:rPr lang="it-IT" dirty="0" err="1"/>
              <a:t>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99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189975D-9AD4-4043-88DB-C4DEB20C5D44}"/>
              </a:ext>
            </a:extLst>
          </p:cNvPr>
          <p:cNvCxnSpPr>
            <a:cxnSpLocks/>
          </p:cNvCxnSpPr>
          <p:nvPr/>
        </p:nvCxnSpPr>
        <p:spPr>
          <a:xfrm flipV="1">
            <a:off x="2748643" y="4083441"/>
            <a:ext cx="3940628" cy="3198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AC3C7DF-E5F9-4108-A413-F783745AED49}"/>
              </a:ext>
            </a:extLst>
          </p:cNvPr>
          <p:cNvCxnSpPr>
            <a:cxnSpLocks/>
          </p:cNvCxnSpPr>
          <p:nvPr/>
        </p:nvCxnSpPr>
        <p:spPr>
          <a:xfrm flipV="1">
            <a:off x="2887002" y="4117397"/>
            <a:ext cx="3983572" cy="125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920822" y="1651561"/>
            <a:ext cx="5067500" cy="25481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E21CDF-986C-49D8-BE32-C1ABEAD38230}"/>
              </a:ext>
            </a:extLst>
          </p:cNvPr>
          <p:cNvSpPr txBox="1"/>
          <p:nvPr/>
        </p:nvSpPr>
        <p:spPr>
          <a:xfrm>
            <a:off x="3139393" y="3874024"/>
            <a:ext cx="137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RX 1 &gt; TX0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0AA581-DB89-4617-ACE9-08E633BB9DF4}"/>
              </a:ext>
            </a:extLst>
          </p:cNvPr>
          <p:cNvSpPr txBox="1"/>
          <p:nvPr/>
        </p:nvSpPr>
        <p:spPr>
          <a:xfrm rot="21225992">
            <a:off x="3625421" y="426810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TX 1 &gt; RX0</a:t>
            </a:r>
            <a:endParaRPr lang="en-US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6316F1-EA3D-4D3C-8CB6-140922501963}"/>
              </a:ext>
            </a:extLst>
          </p:cNvPr>
          <p:cNvCxnSpPr>
            <a:cxnSpLocks/>
          </p:cNvCxnSpPr>
          <p:nvPr/>
        </p:nvCxnSpPr>
        <p:spPr>
          <a:xfrm>
            <a:off x="464930" y="2504144"/>
            <a:ext cx="6333201" cy="100799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D47F09-C5B2-44EA-B280-048BA16435CD}"/>
              </a:ext>
            </a:extLst>
          </p:cNvPr>
          <p:cNvSpPr txBox="1"/>
          <p:nvPr/>
        </p:nvSpPr>
        <p:spPr>
          <a:xfrm rot="566944">
            <a:off x="3162846" y="263535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5V &gt; 5V</a:t>
            </a:r>
            <a:endParaRPr lang="en-US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19BBB85-EB18-491D-948E-D37575EDE7C0}"/>
              </a:ext>
            </a:extLst>
          </p:cNvPr>
          <p:cNvCxnSpPr>
            <a:cxnSpLocks/>
          </p:cNvCxnSpPr>
          <p:nvPr/>
        </p:nvCxnSpPr>
        <p:spPr>
          <a:xfrm>
            <a:off x="457883" y="2604771"/>
            <a:ext cx="6084431" cy="9314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076083-5031-4BA7-BA1E-3A1BA0C3378D}"/>
              </a:ext>
            </a:extLst>
          </p:cNvPr>
          <p:cNvSpPr txBox="1"/>
          <p:nvPr/>
        </p:nvSpPr>
        <p:spPr>
          <a:xfrm rot="566944">
            <a:off x="3017714" y="3082997"/>
            <a:ext cx="162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GND &gt; GND</a:t>
            </a:r>
            <a:endParaRPr lang="en-US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EC2D7858-476A-4981-9751-D5E72CF184B0}"/>
              </a:ext>
            </a:extLst>
          </p:cNvPr>
          <p:cNvSpPr/>
          <p:nvPr/>
        </p:nvSpPr>
        <p:spPr>
          <a:xfrm>
            <a:off x="8365584" y="3299536"/>
            <a:ext cx="1077773" cy="107777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2484C49-CB14-4CFD-A124-8502B3A17D14}"/>
              </a:ext>
            </a:extLst>
          </p:cNvPr>
          <p:cNvCxnSpPr>
            <a:cxnSpLocks/>
          </p:cNvCxnSpPr>
          <p:nvPr/>
        </p:nvCxnSpPr>
        <p:spPr>
          <a:xfrm>
            <a:off x="8037324" y="2717002"/>
            <a:ext cx="503603" cy="6121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19" grpId="1"/>
      <p:bldP spid="21" grpId="0"/>
      <p:bldP spid="2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270330" y="1025578"/>
            <a:ext cx="1926772" cy="968860"/>
          </a:xfrm>
          <a:prstGeom prst="rect">
            <a:avLst/>
          </a:prstGeom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EC2D7858-476A-4981-9751-D5E72CF184B0}"/>
              </a:ext>
            </a:extLst>
          </p:cNvPr>
          <p:cNvSpPr/>
          <p:nvPr/>
        </p:nvSpPr>
        <p:spPr>
          <a:xfrm>
            <a:off x="8365584" y="3299536"/>
            <a:ext cx="1077773" cy="107777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936372-0E01-4085-A152-67A560330E9B}"/>
              </a:ext>
            </a:extLst>
          </p:cNvPr>
          <p:cNvSpPr txBox="1"/>
          <p:nvPr/>
        </p:nvSpPr>
        <p:spPr>
          <a:xfrm>
            <a:off x="1156333" y="1099677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5V (ARDUINO)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428921-EEEA-4DC8-AAC8-94442BD7B937}"/>
              </a:ext>
            </a:extLst>
          </p:cNvPr>
          <p:cNvSpPr txBox="1"/>
          <p:nvPr/>
        </p:nvSpPr>
        <p:spPr>
          <a:xfrm>
            <a:off x="3195770" y="1076091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3.3V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(ESP8266)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FED90C7-CC5A-45F5-97D6-20D194AF353A}"/>
              </a:ext>
            </a:extLst>
          </p:cNvPr>
          <p:cNvCxnSpPr>
            <a:cxnSpLocks/>
          </p:cNvCxnSpPr>
          <p:nvPr/>
        </p:nvCxnSpPr>
        <p:spPr>
          <a:xfrm>
            <a:off x="2515834" y="1343818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2484C49-CB14-4CFD-A124-8502B3A17D14}"/>
              </a:ext>
            </a:extLst>
          </p:cNvPr>
          <p:cNvCxnSpPr>
            <a:cxnSpLocks/>
          </p:cNvCxnSpPr>
          <p:nvPr/>
        </p:nvCxnSpPr>
        <p:spPr>
          <a:xfrm>
            <a:off x="6294528" y="2918388"/>
            <a:ext cx="503603" cy="6121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esp wroom 02">
            <a:extLst>
              <a:ext uri="{FF2B5EF4-FFF2-40B4-BE49-F238E27FC236}">
                <a16:creationId xmlns:a16="http://schemas.microsoft.com/office/drawing/2014/main" id="{C87B3AD2-FDCC-4255-9A3E-57D4F6BB1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356576" y="791556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F8E5D83C-0F1E-45F1-B72B-F0F56BB52BB6}"/>
              </a:ext>
            </a:extLst>
          </p:cNvPr>
          <p:cNvSpPr txBox="1">
            <a:spLocks/>
          </p:cNvSpPr>
          <p:nvPr/>
        </p:nvSpPr>
        <p:spPr>
          <a:xfrm>
            <a:off x="148042" y="2645538"/>
            <a:ext cx="5506394" cy="115954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voltage</a:t>
            </a:r>
            <a:r>
              <a:rPr lang="it-IT" dirty="0"/>
              <a:t> regulator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convert</a:t>
            </a:r>
            <a:r>
              <a:rPr lang="it-IT" dirty="0"/>
              <a:t> the 5V power 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arduino</a:t>
            </a:r>
            <a:r>
              <a:rPr lang="it-IT" dirty="0"/>
              <a:t> and </a:t>
            </a:r>
            <a:r>
              <a:rPr lang="it-IT" dirty="0" err="1"/>
              <a:t>convert</a:t>
            </a:r>
            <a:r>
              <a:rPr lang="it-IT" dirty="0"/>
              <a:t> it to a 3.3V line that can be </a:t>
            </a:r>
            <a:r>
              <a:rPr lang="it-IT" dirty="0" err="1"/>
              <a:t>used</a:t>
            </a:r>
            <a:r>
              <a:rPr lang="it-IT" dirty="0"/>
              <a:t> by the ESP8266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847DF175-41BD-46C2-98BA-DCF6FF640521}"/>
              </a:ext>
            </a:extLst>
          </p:cNvPr>
          <p:cNvSpPr txBox="1">
            <a:spLocks/>
          </p:cNvSpPr>
          <p:nvPr/>
        </p:nvSpPr>
        <p:spPr>
          <a:xfrm>
            <a:off x="113166" y="3735920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WAIT</a:t>
            </a: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23C1B97-11F1-4F61-8034-F3A80A541A5E}"/>
              </a:ext>
            </a:extLst>
          </p:cNvPr>
          <p:cNvSpPr txBox="1">
            <a:spLocks/>
          </p:cNvSpPr>
          <p:nvPr/>
        </p:nvSpPr>
        <p:spPr>
          <a:xfrm>
            <a:off x="148042" y="4212659"/>
            <a:ext cx="5506394" cy="124108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serial </a:t>
            </a:r>
            <a:r>
              <a:rPr lang="it-IT" dirty="0" err="1"/>
              <a:t>lines</a:t>
            </a:r>
            <a:r>
              <a:rPr lang="it-IT" dirty="0"/>
              <a:t> on the ESP8266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use 3.3V </a:t>
            </a:r>
            <a:r>
              <a:rPr lang="it-IT" dirty="0" err="1"/>
              <a:t>logic</a:t>
            </a:r>
            <a:r>
              <a:rPr lang="it-IT" dirty="0"/>
              <a:t>: we need a level </a:t>
            </a:r>
            <a:r>
              <a:rPr lang="it-IT" dirty="0" err="1"/>
              <a:t>shifter</a:t>
            </a:r>
            <a:r>
              <a:rPr lang="it-IT" dirty="0"/>
              <a:t> so that 5V </a:t>
            </a:r>
            <a:r>
              <a:rPr lang="it-IT" dirty="0" err="1"/>
              <a:t>signals</a:t>
            </a:r>
            <a:r>
              <a:rPr lang="it-IT" dirty="0"/>
              <a:t> from the Arduino can be </a:t>
            </a:r>
            <a:r>
              <a:rPr lang="it-IT" dirty="0" err="1"/>
              <a:t>translated</a:t>
            </a:r>
            <a:r>
              <a:rPr lang="it-IT" dirty="0"/>
              <a:t> to 3.3V for the ESP8266 and vice versa.</a:t>
            </a: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94AD6088-C149-4DEC-9D0A-28B5C58D316A}"/>
              </a:ext>
            </a:extLst>
          </p:cNvPr>
          <p:cNvSpPr txBox="1">
            <a:spLocks/>
          </p:cNvSpPr>
          <p:nvPr/>
        </p:nvSpPr>
        <p:spPr>
          <a:xfrm>
            <a:off x="208626" y="5443151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do we?</a:t>
            </a:r>
          </a:p>
        </p:txBody>
      </p:sp>
    </p:spTree>
    <p:extLst>
      <p:ext uri="{BB962C8B-B14F-4D97-AF65-F5344CB8AC3E}">
        <p14:creationId xmlns:p14="http://schemas.microsoft.com/office/powerpoint/2010/main" val="15630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00039 0.0632 L 0.17656 0.05139 L 0.1901 0.25024 L 0.31354 0.26227 L 0.32421 0.20093 " pathEditMode="relative" rAng="0" ptsTypes="AAAAAA">
                                      <p:cBhvr>
                                        <p:cTn id="32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2D078DD-91E2-44B5-A23C-9BF8E88A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339213"/>
            <a:ext cx="6531387" cy="5610856"/>
          </a:xfrm>
          <a:prstGeom prst="rect">
            <a:avLst/>
          </a:prstGeom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41723FE1-1339-4C0C-9836-5030EFAD15D2}"/>
              </a:ext>
            </a:extLst>
          </p:cNvPr>
          <p:cNvSpPr txBox="1">
            <a:spLocks/>
          </p:cNvSpPr>
          <p:nvPr/>
        </p:nvSpPr>
        <p:spPr>
          <a:xfrm>
            <a:off x="7212644" y="3351930"/>
            <a:ext cx="4871199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b="1" dirty="0"/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C31B6E2F-D172-4DDD-8560-F5EB4E868A75}"/>
              </a:ext>
            </a:extLst>
          </p:cNvPr>
          <p:cNvSpPr txBox="1">
            <a:spLocks/>
          </p:cNvSpPr>
          <p:nvPr/>
        </p:nvSpPr>
        <p:spPr>
          <a:xfrm>
            <a:off x="7212646" y="1338775"/>
            <a:ext cx="4640500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I </a:t>
            </a:r>
            <a:r>
              <a:rPr lang="it-IT" dirty="0" err="1"/>
              <a:t>remembered</a:t>
            </a:r>
            <a:r>
              <a:rPr lang="it-IT" dirty="0"/>
              <a:t> seeing some </a:t>
            </a:r>
            <a:r>
              <a:rPr lang="it-IT" dirty="0" err="1"/>
              <a:t>years</a:t>
            </a:r>
            <a:r>
              <a:rPr lang="it-IT" dirty="0"/>
              <a:t> a go a post on </a:t>
            </a:r>
            <a:r>
              <a:rPr lang="it-IT" b="1" dirty="0"/>
              <a:t>hackaday.com </a:t>
            </a:r>
            <a:r>
              <a:rPr lang="it-IT" dirty="0" err="1"/>
              <a:t>discussing</a:t>
            </a:r>
            <a:r>
              <a:rPr lang="it-IT" dirty="0"/>
              <a:t> </a:t>
            </a:r>
            <a:r>
              <a:rPr lang="it-IT" dirty="0" err="1"/>
              <a:t>wether</a:t>
            </a:r>
            <a:r>
              <a:rPr lang="it-IT" dirty="0"/>
              <a:t> the ESP8266 </a:t>
            </a:r>
            <a:r>
              <a:rPr lang="it-IT" dirty="0" err="1"/>
              <a:t>was</a:t>
            </a:r>
            <a:r>
              <a:rPr lang="it-IT" dirty="0"/>
              <a:t> actually 5V </a:t>
            </a:r>
            <a:r>
              <a:rPr lang="it-IT" dirty="0" err="1"/>
              <a:t>tolerant</a:t>
            </a:r>
            <a:r>
              <a:rPr lang="it-IT" dirty="0"/>
              <a:t>: </a:t>
            </a:r>
            <a:r>
              <a:rPr lang="it-IT" dirty="0" err="1"/>
              <a:t>people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ESP8266 serial </a:t>
            </a:r>
            <a:r>
              <a:rPr lang="it-IT" dirty="0" err="1"/>
              <a:t>lines</a:t>
            </a:r>
            <a:r>
              <a:rPr lang="it-IT" dirty="0"/>
              <a:t> with 5V </a:t>
            </a:r>
            <a:r>
              <a:rPr lang="it-IT" dirty="0" err="1"/>
              <a:t>logic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consequences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5B9B82D3-DA24-446B-8E66-3AD9E36225C5}"/>
              </a:ext>
            </a:extLst>
          </p:cNvPr>
          <p:cNvSpPr txBox="1">
            <a:spLocks/>
          </p:cNvSpPr>
          <p:nvPr/>
        </p:nvSpPr>
        <p:spPr>
          <a:xfrm>
            <a:off x="7212644" y="3416710"/>
            <a:ext cx="4588739" cy="10299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Didn’t</a:t>
            </a:r>
            <a:r>
              <a:rPr lang="it-IT" dirty="0"/>
              <a:t> remember the post </a:t>
            </a:r>
            <a:r>
              <a:rPr lang="it-IT" dirty="0" err="1"/>
              <a:t>saying</a:t>
            </a:r>
            <a:r>
              <a:rPr lang="it-IT" dirty="0"/>
              <a:t> anything definitive </a:t>
            </a:r>
            <a:r>
              <a:rPr lang="it-IT" dirty="0" err="1"/>
              <a:t>at</a:t>
            </a:r>
            <a:r>
              <a:rPr lang="it-IT" dirty="0"/>
              <a:t> the time, but just for the </a:t>
            </a:r>
            <a:r>
              <a:rPr lang="it-IT" dirty="0" err="1"/>
              <a:t>sake</a:t>
            </a:r>
            <a:r>
              <a:rPr lang="it-IT" dirty="0"/>
              <a:t> of it I </a:t>
            </a:r>
            <a:r>
              <a:rPr lang="it-IT" dirty="0" err="1"/>
              <a:t>decided</a:t>
            </a:r>
            <a:r>
              <a:rPr lang="it-IT" dirty="0"/>
              <a:t> to look back.</a:t>
            </a:r>
          </a:p>
        </p:txBody>
      </p:sp>
    </p:spTree>
    <p:extLst>
      <p:ext uri="{BB962C8B-B14F-4D97-AF65-F5344CB8AC3E}">
        <p14:creationId xmlns:p14="http://schemas.microsoft.com/office/powerpoint/2010/main" val="33721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8A42AA-8ACB-46E0-830F-3B3233D2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68" y="4406700"/>
            <a:ext cx="96678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1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8A42AA-8ACB-46E0-830F-3B3233D2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68" y="4406700"/>
            <a:ext cx="96678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4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grafico</a:t>
            </a:r>
          </a:p>
        </p:txBody>
      </p:sp>
      <p:graphicFrame>
        <p:nvGraphicFramePr>
          <p:cNvPr id="6" name="Segnaposto contenuto 5" descr="Istogramma a colonne raggruppate che mostra i valori di 3 serie per 4 categori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4607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due contenuti con tabella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it-IT" dirty="0"/>
              <a:t>Primo punto elenco qui</a:t>
            </a:r>
          </a:p>
          <a:p>
            <a:pPr rtl="0"/>
            <a:r>
              <a:rPr lang="it-IT" dirty="0"/>
              <a:t>Secondo punto elenco qui</a:t>
            </a:r>
          </a:p>
          <a:p>
            <a:pPr rtl="0"/>
            <a:r>
              <a:rPr lang="it-IT" dirty="0"/>
              <a:t>Terzo punto elenco qui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049176"/>
              </p:ext>
            </p:extLst>
          </p:nvPr>
        </p:nvGraphicFramePr>
        <p:xfrm>
          <a:off x="6324600" y="1981200"/>
          <a:ext cx="4572000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</a:t>
            </a:r>
            <a:r>
              <a:rPr lang="it-IT" dirty="0" err="1"/>
              <a:t>SmartArt</a:t>
            </a:r>
            <a:endParaRPr lang="it-IT" dirty="0"/>
          </a:p>
        </p:txBody>
      </p:sp>
      <p:graphicFrame>
        <p:nvGraphicFramePr>
          <p:cNvPr id="4" name="Segnaposto contenuto 3" descr="Diagramma Processo frecce che mostra 3 passaggi disposti da sinistra a destra con le descrizioni delle attività per ogni grupp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085600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- 1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rtlCol="0"/>
          <a:lstStyle/>
          <a:p>
            <a:pPr rtl="0"/>
            <a:r>
              <a:rPr lang="it-IT" dirty="0" err="1"/>
              <a:t>What</a:t>
            </a:r>
            <a:r>
              <a:rPr lang="it-IT" dirty="0"/>
              <a:t> we wanted it to be: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 rtlCol="0"/>
          <a:lstStyle/>
          <a:p>
            <a:pPr rtl="0"/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pPr rtl="0"/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pPr rtl="0"/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- 2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- 3</a:t>
            </a:r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- 4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- 5</a:t>
            </a:r>
          </a:p>
        </p:txBody>
      </p:sp>
      <p:sp>
        <p:nvSpPr>
          <p:cNvPr id="5" name="Segnaposto immagine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6838E0-4CF5-4EFD-AFBC-08120371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it-IT" dirty="0"/>
              <a:t>CM-01 </a:t>
            </a:r>
            <a:r>
              <a:rPr lang="it-IT" dirty="0" err="1"/>
              <a:t>Automatic</a:t>
            </a:r>
            <a:r>
              <a:rPr lang="it-IT" dirty="0"/>
              <a:t> Car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8B4C6B-7AC2-4057-A7BB-2F5D02B80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wanted it to be:</a:t>
            </a:r>
            <a:endParaRPr 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85D8DD-DBC0-446E-ACB3-872DD9E25D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  <a:p>
            <a:endParaRPr lang="en-US" u="sng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08CE1D-6667-401D-ABCE-8CC8174A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achieved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61EF586-0F6B-4223-BCEF-083AED5BEB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 err="1"/>
              <a:t>Mobility</a:t>
            </a:r>
            <a:r>
              <a:rPr lang="it-IT" dirty="0"/>
              <a:t>: 4 </a:t>
            </a:r>
            <a:r>
              <a:rPr lang="it-IT" dirty="0" err="1"/>
              <a:t>wheels</a:t>
            </a:r>
            <a:r>
              <a:rPr lang="it-IT" dirty="0"/>
              <a:t>, </a:t>
            </a:r>
            <a:r>
              <a:rPr lang="it-IT" dirty="0" err="1"/>
              <a:t>controlled</a:t>
            </a:r>
            <a:r>
              <a:rPr lang="it-IT" dirty="0"/>
              <a:t> in </a:t>
            </a:r>
            <a:r>
              <a:rPr lang="it-IT" dirty="0" err="1"/>
              <a:t>pairs</a:t>
            </a:r>
            <a:endParaRPr lang="it-IT" dirty="0"/>
          </a:p>
          <a:p>
            <a:r>
              <a:rPr lang="it-IT" dirty="0"/>
              <a:t>Remote Control: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ESP8266</a:t>
            </a:r>
          </a:p>
          <a:p>
            <a:pPr lvl="1"/>
            <a:r>
              <a:rPr lang="it-IT" dirty="0" err="1"/>
              <a:t>Infrared</a:t>
            </a:r>
            <a:r>
              <a:rPr lang="it-IT" dirty="0"/>
              <a:t> remote</a:t>
            </a:r>
          </a:p>
          <a:p>
            <a:r>
              <a:rPr lang="it-IT" dirty="0"/>
              <a:t>Proximity sensing:</a:t>
            </a:r>
          </a:p>
          <a:p>
            <a:pPr lvl="1"/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range </a:t>
            </a:r>
            <a:r>
              <a:rPr lang="it-IT" dirty="0" err="1"/>
              <a:t>sensor</a:t>
            </a:r>
            <a:r>
              <a:rPr lang="it-IT" dirty="0"/>
              <a:t> + servo for scanning </a:t>
            </a:r>
            <a:r>
              <a:rPr lang="it-IT" dirty="0" err="1"/>
              <a:t>at</a:t>
            </a:r>
            <a:r>
              <a:rPr lang="it-IT" dirty="0"/>
              <a:t> 180°</a:t>
            </a:r>
          </a:p>
          <a:p>
            <a:pPr lvl="1"/>
            <a:r>
              <a:rPr lang="it-IT" dirty="0"/>
              <a:t>IR range </a:t>
            </a:r>
            <a:r>
              <a:rPr lang="it-IT" dirty="0" err="1"/>
              <a:t>sensor</a:t>
            </a:r>
            <a:r>
              <a:rPr lang="it-IT" dirty="0"/>
              <a:t> for line following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AB3089-720F-4F90-9292-AAF3596D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626" y="1921869"/>
            <a:ext cx="4610174" cy="461017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DC motors + Wheels:</a:t>
            </a:r>
          </a:p>
          <a:p>
            <a:pPr lvl="1"/>
            <a:r>
              <a:rPr lang="it-IT"/>
              <a:t>Sold in couples, 5 euros on Amazon, much less on Aliexpress.</a:t>
            </a:r>
          </a:p>
          <a:p>
            <a:pPr lvl="1"/>
            <a:r>
              <a:rPr lang="it-IT"/>
              <a:t>Rated 3V – 6V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5ED9FD4-0A51-4D21-9DE3-BFEADC1E877E}"/>
              </a:ext>
            </a:extLst>
          </p:cNvPr>
          <p:cNvSpPr/>
          <p:nvPr/>
        </p:nvSpPr>
        <p:spPr>
          <a:xfrm>
            <a:off x="975800" y="1660124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4D1A18D-1215-4FEE-89B4-0E8E31F34A01}"/>
              </a:ext>
            </a:extLst>
          </p:cNvPr>
          <p:cNvSpPr/>
          <p:nvPr/>
        </p:nvSpPr>
        <p:spPr>
          <a:xfrm>
            <a:off x="3306247" y="1602273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048301" y="354367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B00B947-C231-4B06-89BC-CE5B37E54FA7}"/>
              </a:ext>
            </a:extLst>
          </p:cNvPr>
          <p:cNvSpPr/>
          <p:nvPr/>
        </p:nvSpPr>
        <p:spPr>
          <a:xfrm>
            <a:off x="3306247" y="342900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430040" y="180290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8AAB4D-F657-4E22-852D-B6BA24C9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955" y="2222528"/>
            <a:ext cx="4654490" cy="3540035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Arduino Mega 2560 REV3</a:t>
            </a:r>
          </a:p>
          <a:p>
            <a:pPr lvl="1"/>
            <a:r>
              <a:rPr lang="it-IT"/>
              <a:t>Has LOTS of GPIO pins, PWM-enabled pins and Analog pins</a:t>
            </a:r>
          </a:p>
          <a:p>
            <a:pPr lvl="1"/>
            <a:r>
              <a:rPr lang="it-IT"/>
              <a:t>Multiple Serial interfaces</a:t>
            </a:r>
          </a:p>
          <a:p>
            <a:pPr lvl="1"/>
            <a:r>
              <a:rPr lang="it-IT"/>
              <a:t>Same layout of Arduino Uno</a:t>
            </a:r>
            <a:br>
              <a:rPr lang="it-IT"/>
            </a:br>
            <a:r>
              <a:rPr lang="it-IT"/>
              <a:t>for shield compatibility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AEE89FC-3947-42C0-A66E-C9389F3F3E25}"/>
              </a:ext>
            </a:extLst>
          </p:cNvPr>
          <p:cNvCxnSpPr>
            <a:cxnSpLocks/>
          </p:cNvCxnSpPr>
          <p:nvPr/>
        </p:nvCxnSpPr>
        <p:spPr>
          <a:xfrm flipH="1">
            <a:off x="10466774" y="2133363"/>
            <a:ext cx="559292" cy="4766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3B91B39-EE18-41DE-B6F0-1002D9E88155}"/>
              </a:ext>
            </a:extLst>
          </p:cNvPr>
          <p:cNvCxnSpPr>
            <a:cxnSpLocks/>
          </p:cNvCxnSpPr>
          <p:nvPr/>
        </p:nvCxnSpPr>
        <p:spPr>
          <a:xfrm>
            <a:off x="7838983" y="237169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4D388F5-F8F5-4CAB-9B2F-823161941827}"/>
              </a:ext>
            </a:extLst>
          </p:cNvPr>
          <p:cNvCxnSpPr>
            <a:cxnSpLocks/>
          </p:cNvCxnSpPr>
          <p:nvPr/>
        </p:nvCxnSpPr>
        <p:spPr>
          <a:xfrm flipH="1" flipV="1">
            <a:off x="10821880" y="3856992"/>
            <a:ext cx="594803" cy="493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3D8689F-2C83-4053-B588-7196A2FC55E5}"/>
              </a:ext>
            </a:extLst>
          </p:cNvPr>
          <p:cNvCxnSpPr>
            <a:cxnSpLocks/>
          </p:cNvCxnSpPr>
          <p:nvPr/>
        </p:nvCxnSpPr>
        <p:spPr>
          <a:xfrm flipV="1">
            <a:off x="7617041" y="2990608"/>
            <a:ext cx="1098502" cy="729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3A3852-EA95-4729-B436-F76BF2FBF95B}"/>
              </a:ext>
            </a:extLst>
          </p:cNvPr>
          <p:cNvCxnSpPr>
            <a:cxnSpLocks/>
          </p:cNvCxnSpPr>
          <p:nvPr/>
        </p:nvCxnSpPr>
        <p:spPr>
          <a:xfrm>
            <a:off x="9534617" y="2490554"/>
            <a:ext cx="1211803" cy="8646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D852C06-2C11-402A-ABD4-6E283C39C96F}"/>
              </a:ext>
            </a:extLst>
          </p:cNvPr>
          <p:cNvCxnSpPr>
            <a:cxnSpLocks/>
          </p:cNvCxnSpPr>
          <p:nvPr/>
        </p:nvCxnSpPr>
        <p:spPr>
          <a:xfrm flipV="1">
            <a:off x="9676660" y="3502825"/>
            <a:ext cx="1243085" cy="8472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FDA30B0-58D8-4057-A267-A36BDA23E364}"/>
              </a:ext>
            </a:extLst>
          </p:cNvPr>
          <p:cNvCxnSpPr>
            <a:cxnSpLocks/>
          </p:cNvCxnSpPr>
          <p:nvPr/>
        </p:nvCxnSpPr>
        <p:spPr>
          <a:xfrm>
            <a:off x="8651507" y="207641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383E391-F4B5-45A2-93E0-0DF2F870BB84}"/>
              </a:ext>
            </a:extLst>
          </p:cNvPr>
          <p:cNvCxnSpPr>
            <a:cxnSpLocks/>
          </p:cNvCxnSpPr>
          <p:nvPr/>
        </p:nvCxnSpPr>
        <p:spPr>
          <a:xfrm flipV="1">
            <a:off x="8840717" y="2606163"/>
            <a:ext cx="595000" cy="384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527320" y="226772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2x 18650 Li-ion cells</a:t>
            </a:r>
          </a:p>
          <a:p>
            <a:pPr lvl="1"/>
            <a:r>
              <a:rPr lang="it-IT"/>
              <a:t>3.6V each (actually almost 4V when fully charged)</a:t>
            </a:r>
          </a:p>
          <a:p>
            <a:pPr lvl="1"/>
            <a:r>
              <a:rPr lang="it-IT" b="1">
                <a:solidFill>
                  <a:srgbClr val="C00000"/>
                </a:solidFill>
              </a:rPr>
              <a:t>!!Faulty battery socket can make them</a:t>
            </a:r>
            <a:br>
              <a:rPr lang="it-IT" b="1">
                <a:solidFill>
                  <a:srgbClr val="C00000"/>
                </a:solidFill>
              </a:rPr>
            </a:br>
            <a:r>
              <a:rPr lang="it-IT" b="1">
                <a:solidFill>
                  <a:srgbClr val="C00000"/>
                </a:solidFill>
              </a:rPr>
              <a:t>catch fire!!</a:t>
            </a:r>
          </a:p>
          <a:p>
            <a:pPr lvl="2"/>
            <a:r>
              <a:rPr lang="it-IT"/>
              <a:t>But as long as you’re careful it should be ok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FD88A6-AF0A-4A6E-847C-764F4B53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13926" r="16433" b="7980"/>
          <a:stretch/>
        </p:blipFill>
        <p:spPr>
          <a:xfrm>
            <a:off x="7506950" y="3057402"/>
            <a:ext cx="1161207" cy="30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Voltage meter:</a:t>
            </a:r>
          </a:p>
          <a:p>
            <a:pPr lvl="1"/>
            <a:r>
              <a:rPr lang="it-IT"/>
              <a:t>Small</a:t>
            </a:r>
          </a:p>
          <a:p>
            <a:pPr lvl="1"/>
            <a:r>
              <a:rPr lang="it-IT"/>
              <a:t>Not very accurate but it’s used only for battery charge status estimation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9A2D4C-4ED3-4054-A9E1-D62B0CB9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682" y="2863934"/>
            <a:ext cx="2661726" cy="27726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227908" y="2573467"/>
            <a:ext cx="1149531" cy="11495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1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ESP-13 shield</a:t>
            </a:r>
          </a:p>
          <a:p>
            <a:pPr lvl="1"/>
            <a:r>
              <a:rPr lang="it-IT"/>
              <a:t>Carries an ESP-WROOM-02 module based on ESP8266</a:t>
            </a:r>
          </a:p>
          <a:p>
            <a:pPr lvl="1"/>
            <a:r>
              <a:rPr lang="it-IT"/>
              <a:t>Not mounted as a shield (going to see why soon)</a:t>
            </a:r>
          </a:p>
          <a:p>
            <a:pPr lvl="1"/>
            <a:r>
              <a:rPr lang="it-IT"/>
              <a:t>Cheap compared to other ESP8266  shields</a:t>
            </a:r>
          </a:p>
          <a:p>
            <a:pPr lvl="2"/>
            <a:r>
              <a:rPr lang="it-IT"/>
              <a:t>Turns out there’s a reason for that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88F78C-9D9B-4E35-94C5-DB3E56CE7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0133" y="1973367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0</TotalTime>
  <Words>953</Words>
  <Application>Microsoft Office PowerPoint</Application>
  <PresentationFormat>Widescreen</PresentationFormat>
  <Paragraphs>168</Paragraphs>
  <Slides>34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6" baseType="lpstr">
      <vt:lpstr>Arial</vt:lpstr>
      <vt:lpstr>Griglia a diamante 16x9</vt:lpstr>
      <vt:lpstr>Layout titolo</vt:lpstr>
      <vt:lpstr>Presentazione standard di PowerPoint</vt:lpstr>
      <vt:lpstr>What we wanted it to be:</vt:lpstr>
      <vt:lpstr>CM-01 Automatic Car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Schematics</vt:lpstr>
      <vt:lpstr>Putting everything together: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Layout titolo e contenuto con grafico</vt:lpstr>
      <vt:lpstr>Layout due contenuti con tabella</vt:lpstr>
      <vt:lpstr>Layout titolo e contenuto con SmartArt</vt:lpstr>
      <vt:lpstr>Aggiungere un titolo di diapositiva - 1</vt:lpstr>
      <vt:lpstr>Aggiungere un titolo di diapositiva - 2</vt:lpstr>
      <vt:lpstr>Aggiungere un titolo di diapositiva - 3</vt:lpstr>
      <vt:lpstr>Presentazione standard di PowerPoint</vt:lpstr>
      <vt:lpstr>Aggiungere un titolo di diapositiva - 4</vt:lpstr>
      <vt:lpstr>Aggiungere un titolo di diapositiva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Filippo Castelli</dc:creator>
  <cp:lastModifiedBy>Filippo Castelli</cp:lastModifiedBy>
  <cp:revision>33</cp:revision>
  <dcterms:created xsi:type="dcterms:W3CDTF">2018-12-05T20:38:14Z</dcterms:created>
  <dcterms:modified xsi:type="dcterms:W3CDTF">2018-12-13T16:52:54Z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